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13"/>
  </p:notesMasterIdLst>
  <p:sldIdLst>
    <p:sldId id="256" r:id="rId5"/>
    <p:sldId id="258" r:id="rId6"/>
    <p:sldId id="257" r:id="rId7"/>
    <p:sldId id="259" r:id="rId8"/>
    <p:sldId id="260" r:id="rId9"/>
    <p:sldId id="262" r:id="rId10"/>
    <p:sldId id="271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B010"/>
    <a:srgbClr val="022939"/>
    <a:srgbClr val="002939"/>
    <a:srgbClr val="02293A"/>
    <a:srgbClr val="012A39"/>
    <a:srgbClr val="002A38"/>
    <a:srgbClr val="002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200" autoAdjust="0"/>
  </p:normalViewPr>
  <p:slideViewPr>
    <p:cSldViewPr snapToGrid="0">
      <p:cViewPr varScale="1">
        <p:scale>
          <a:sx n="89" d="100"/>
          <a:sy n="89" d="100"/>
        </p:scale>
        <p:origin x="22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ll, Kelvin R SCPO USN COMNAVCRUITCOM MIL (USA)" userId="S::kelvin.r.powell.mil@us.navy.mil::22933322-2c17-43c2-a70b-5ab02b6482e4" providerId="AD" clId="Web-{CDAFE368-186C-289E-6D92-A7406947E281}"/>
    <pc:docChg chg="modSld">
      <pc:chgData name="Powell, Kelvin R SCPO USN COMNAVCRUITCOM MIL (USA)" userId="S::kelvin.r.powell.mil@us.navy.mil::22933322-2c17-43c2-a70b-5ab02b6482e4" providerId="AD" clId="Web-{CDAFE368-186C-289E-6D92-A7406947E281}" dt="2024-08-27T16:56:06.386" v="1"/>
      <pc:docMkLst>
        <pc:docMk/>
      </pc:docMkLst>
      <pc:sldChg chg="modNotes">
        <pc:chgData name="Powell, Kelvin R SCPO USN COMNAVCRUITCOM MIL (USA)" userId="S::kelvin.r.powell.mil@us.navy.mil::22933322-2c17-43c2-a70b-5ab02b6482e4" providerId="AD" clId="Web-{CDAFE368-186C-289E-6D92-A7406947E281}" dt="2024-08-27T16:56:06.386" v="1"/>
        <pc:sldMkLst>
          <pc:docMk/>
          <pc:sldMk cId="680004417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56272-8E2E-D34A-BD7A-9F0D1A9FB79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CEE01-41AF-2A4D-9C8A-1F63ADF14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42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</a:t>
            </a:r>
            <a:r>
              <a:rPr lang="en-US" b="1" baseline="0" dirty="0"/>
              <a:t> GUIDE: </a:t>
            </a:r>
          </a:p>
          <a:p>
            <a:r>
              <a:rPr lang="en-US" b="0" baseline="0" dirty="0"/>
              <a:t>The Navy has ensured that a variety of resources are available to all Sailors, use your resources and keep them accessible for you and your family.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</a:t>
            </a:r>
            <a:r>
              <a:rPr lang="en-US" b="1" baseline="0" dirty="0"/>
              <a:t> GUIDE: </a:t>
            </a:r>
          </a:p>
          <a:p>
            <a:r>
              <a:rPr lang="en-US" b="0" baseline="0" dirty="0"/>
              <a:t>Review objectives</a:t>
            </a:r>
            <a:endParaRPr lang="en-US" b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1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FACILITATOR GUIDE: </a:t>
            </a:r>
          </a:p>
          <a:p>
            <a:r>
              <a:rPr lang="en-US" b="0" baseline="0" dirty="0">
                <a:cs typeface="Calibri"/>
              </a:rPr>
              <a:t>Navigate to these sites (if possible) and explain the relevance of each</a:t>
            </a:r>
            <a:r>
              <a:rPr lang="en-US" b="1" baseline="0" dirty="0">
                <a:cs typeface="Calibri"/>
              </a:rPr>
              <a:t>. </a:t>
            </a: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46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 GUIDE: </a:t>
            </a:r>
          </a:p>
          <a:p>
            <a:r>
              <a:rPr lang="en-US" b="0" dirty="0"/>
              <a:t>Navigate</a:t>
            </a:r>
            <a:r>
              <a:rPr lang="en-US" b="0" baseline="0" dirty="0"/>
              <a:t> to</a:t>
            </a:r>
            <a:r>
              <a:rPr lang="en-US" b="0" dirty="0"/>
              <a:t> these sites (if possible) and explain the relevance of each.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01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</a:t>
            </a:r>
            <a:r>
              <a:rPr lang="en-US" b="1" baseline="0" dirty="0"/>
              <a:t> GUIDE: </a:t>
            </a:r>
          </a:p>
          <a:p>
            <a:r>
              <a:rPr lang="en-US" b="0" baseline="0" dirty="0"/>
              <a:t>Navigate to these sites (if possible) and explain the relevance of each.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3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cs typeface="Calibri"/>
              </a:rPr>
              <a:t>FACILITATORS GUIDE</a:t>
            </a:r>
            <a:r>
              <a:rPr lang="en-US" dirty="0">
                <a:cs typeface="Calibri"/>
              </a:rPr>
              <a:t>: </a:t>
            </a:r>
          </a:p>
          <a:p>
            <a:r>
              <a:rPr lang="en-US" dirty="0">
                <a:cs typeface="Calibri"/>
              </a:rPr>
              <a:t>These Apps are available on both App Store and on Google 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7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Calibri"/>
              </a:rPr>
              <a:t>FACILITATORS GUIDE:</a:t>
            </a:r>
            <a:r>
              <a:rPr lang="en-US" dirty="0">
                <a:cs typeface="Calibri"/>
              </a:rPr>
              <a:t> </a:t>
            </a:r>
          </a:p>
          <a:p>
            <a:pPr>
              <a:defRPr/>
            </a:pPr>
            <a:r>
              <a:rPr lang="en-US" dirty="0">
                <a:cs typeface="Calibri"/>
              </a:rPr>
              <a:t>This is the FTSW Pamphlet. It can be used a quick reference guide. It can also be found on MyNavyHR.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08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FACILITATOR</a:t>
            </a:r>
            <a:r>
              <a:rPr lang="en-US" b="1" baseline="0" dirty="0"/>
              <a:t> GUIDE: </a:t>
            </a:r>
          </a:p>
          <a:p>
            <a:r>
              <a:rPr lang="en-US" dirty="0">
                <a:cs typeface="Calibri"/>
              </a:rPr>
              <a:t>Review questions with class.  Feel free to add on desired.</a:t>
            </a:r>
            <a:br>
              <a:rPr lang="en-US" dirty="0">
                <a:cs typeface="Calibri"/>
              </a:rPr>
            </a:br>
            <a:r>
              <a:rPr lang="en-US" dirty="0">
                <a:cs typeface="Calibri"/>
              </a:rPr>
              <a:t>Answers: </a:t>
            </a:r>
          </a:p>
          <a:p>
            <a:pPr marL="228600" indent="-228600">
              <a:buAutoNum type="arabicPeriod"/>
            </a:pPr>
            <a:r>
              <a:rPr lang="en-US" dirty="0" err="1">
                <a:cs typeface="Calibri"/>
              </a:rPr>
              <a:t>MyNavy</a:t>
            </a:r>
            <a:r>
              <a:rPr lang="en-US" dirty="0">
                <a:cs typeface="Calibri"/>
              </a:rPr>
              <a:t> Career Center (MNCC)</a:t>
            </a:r>
          </a:p>
          <a:p>
            <a:pPr marL="228600" indent="-228600">
              <a:buAutoNum type="arabicPeriod"/>
            </a:pPr>
            <a:r>
              <a:rPr lang="en-US" dirty="0">
                <a:cs typeface="Calibri"/>
              </a:rPr>
              <a:t>Military </a:t>
            </a:r>
            <a:r>
              <a:rPr lang="en-US" dirty="0" err="1">
                <a:cs typeface="Calibri"/>
              </a:rPr>
              <a:t>Onesource</a:t>
            </a:r>
            <a:endParaRPr lang="en-US" dirty="0">
              <a:cs typeface="Calibri"/>
            </a:endParaRPr>
          </a:p>
          <a:p>
            <a:pPr marL="228600" indent="-228600">
              <a:buAutoNum type="arabicPeriod"/>
            </a:pPr>
            <a:r>
              <a:rPr lang="en-US" dirty="0">
                <a:cs typeface="Calibri"/>
              </a:rPr>
              <a:t>BUPERS Online (BOL)</a:t>
            </a:r>
          </a:p>
          <a:p>
            <a:pPr marL="228600" indent="-228600">
              <a:buAutoNum type="arabicPeriod"/>
            </a:pPr>
            <a:r>
              <a:rPr lang="en-US" dirty="0" err="1">
                <a:cs typeface="Calibri"/>
              </a:rPr>
              <a:t>MyNavy</a:t>
            </a:r>
            <a:r>
              <a:rPr lang="en-US" dirty="0">
                <a:cs typeface="Calibri"/>
              </a:rPr>
              <a:t> Assignment (MNA)</a:t>
            </a:r>
          </a:p>
          <a:p>
            <a:pPr marL="228600" indent="-228600">
              <a:buAutoNum type="arabicPeriod"/>
            </a:pPr>
            <a:r>
              <a:rPr lang="en-US">
                <a:cs typeface="Calibri"/>
              </a:rPr>
              <a:t>Professional Military Knowledge Eligibility Exam (PMK-EE)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CEE01-41AF-2A4D-9C8A-1F63ADF141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8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201"/>
            <a:ext cx="77724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9609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48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083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182317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049139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589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919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565458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25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598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40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5629643" cy="107234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96046"/>
            <a:ext cx="4629150" cy="42650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96044"/>
            <a:ext cx="2949178" cy="42729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630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5654581" cy="10224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6167"/>
            <a:ext cx="4629150" cy="431488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4104"/>
            <a:ext cx="2949178" cy="43148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34725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5630834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01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194770-F31D-40E0-AD6A-41A03B350203}"/>
              </a:ext>
            </a:extLst>
          </p:cNvPr>
          <p:cNvGrpSpPr/>
          <p:nvPr/>
        </p:nvGrpSpPr>
        <p:grpSpPr>
          <a:xfrm>
            <a:off x="3" y="6023666"/>
            <a:ext cx="6317668" cy="748145"/>
            <a:chOff x="2" y="6023664"/>
            <a:chExt cx="6317668" cy="74814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2943C0D-B8AE-4D88-8AB2-4A60FC717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" y="6023664"/>
              <a:ext cx="6317668" cy="74814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70EBCE-BD75-41BC-888F-338796FEA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85308" y="6085462"/>
              <a:ext cx="624547" cy="624547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5A7410E-165C-4FEB-8ECB-48D4F677F9C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674" y="547016"/>
            <a:ext cx="2219496" cy="96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6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2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bg2"/>
          </a:solidFill>
          <a:latin typeface="Rockwell" panose="02060603020205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skmncc@navy.mil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mynavyhr.navy.mil/Career-Management/Career-Counseling/Resources/" TargetMode="External"/><Relationship Id="rId4" Type="http://schemas.openxmlformats.org/officeDocument/2006/relationships/hyperlink" Target="https://logincac.milsuite.mi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l.navy.mi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sips.nmci.navy.mil/" TargetMode="External"/><Relationship Id="rId4" Type="http://schemas.openxmlformats.org/officeDocument/2006/relationships/hyperlink" Target="https://www.mnp.navy.mil/group/mnpmain/hom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ynavyassignment.navy.mil/" TargetMode="External"/><Relationship Id="rId7" Type="http://schemas.openxmlformats.org/officeDocument/2006/relationships/image" Target="cid:d3854c13-44f7-4213-b21f-130c13694175@NAMP111.PROD.OUTLOOK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cool.osd.mil/usn/resources_and_links/index.html?UnderstandingYourLadr" TargetMode="External"/><Relationship Id="rId4" Type="http://schemas.openxmlformats.org/officeDocument/2006/relationships/hyperlink" Target="https://www.mynavyhr.navy.mil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5DBA-878F-4B33-B9D0-02F1D8E5A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First Term Success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9F476-6833-4C5F-A3D2-37BDB2165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Rockwell"/>
              </a:rPr>
              <a:t>Resources and Links</a:t>
            </a:r>
          </a:p>
        </p:txBody>
      </p:sp>
    </p:spTree>
    <p:extLst>
      <p:ext uri="{BB962C8B-B14F-4D97-AF65-F5344CB8AC3E}">
        <p14:creationId xmlns:p14="http://schemas.microsoft.com/office/powerpoint/2010/main" val="53070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285750"/>
            <a:ext cx="5630834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Enabling Objectives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525" y="1611313"/>
            <a:ext cx="8707438" cy="448468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 dirty="0">
              <a:latin typeface="Rockwell"/>
            </a:endParaRPr>
          </a:p>
          <a:p>
            <a:r>
              <a:rPr lang="en-US" sz="2000" dirty="0">
                <a:latin typeface="Rockwell"/>
              </a:rPr>
              <a:t>IDENTIFY U.S. Navy resources that aid in decision making</a:t>
            </a:r>
          </a:p>
          <a:p>
            <a:pPr marL="0" indent="0">
              <a:buNone/>
            </a:pPr>
            <a:endParaRPr lang="en-US" sz="2000" dirty="0">
              <a:latin typeface="Rockwell"/>
            </a:endParaRPr>
          </a:p>
          <a:p>
            <a:r>
              <a:rPr lang="en-US" sz="2000" dirty="0">
                <a:latin typeface="Rockwell"/>
              </a:rPr>
              <a:t>IDENTIFY U.S. Navy links that support Sailor's decision making</a:t>
            </a:r>
          </a:p>
          <a:p>
            <a:pPr marL="0" indent="0">
              <a:buNone/>
            </a:pPr>
            <a:endParaRPr lang="en-US" sz="2000" dirty="0">
              <a:latin typeface="Rockwell"/>
            </a:endParaRPr>
          </a:p>
          <a:p>
            <a:r>
              <a:rPr lang="en-US" sz="2000" dirty="0">
                <a:latin typeface="Rockwell"/>
              </a:rPr>
              <a:t>ASSESS U.S. Navy Apps available to support Sailors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52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68" y="107123"/>
            <a:ext cx="5630834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Resources &amp; Links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72858" y="1586287"/>
            <a:ext cx="7886700" cy="410135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dirty="0">
                <a:latin typeface="Rockwell"/>
              </a:rPr>
              <a:t>My Navy Career Center (MNCC)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</a:rPr>
              <a:t>Phone: 833.330.MNCC (6622)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</a:rPr>
              <a:t>Email: </a:t>
            </a:r>
            <a:r>
              <a:rPr lang="en-US" sz="2000" dirty="0">
                <a:latin typeface="Rockwell"/>
                <a:hlinkClick r:id="rId3"/>
              </a:rPr>
              <a:t>askmncc@navy.mil</a:t>
            </a:r>
            <a:r>
              <a:rPr lang="en-US" sz="2000" dirty="0">
                <a:latin typeface="Rockwell"/>
              </a:rPr>
              <a:t> 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>
                <a:latin typeface="Rockwell"/>
              </a:rPr>
              <a:t>MilSuite (The Navy’s Social Media)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</a:rPr>
              <a:t> </a:t>
            </a:r>
            <a:r>
              <a:rPr lang="en-US" sz="2000" dirty="0">
                <a:latin typeface="Rockwell"/>
                <a:hlinkClick r:id="rId4"/>
              </a:rPr>
              <a:t>https://logincac.milsuite.mil/</a:t>
            </a:r>
            <a:r>
              <a:rPr lang="en-US" sz="2000" dirty="0">
                <a:latin typeface="Rockwell"/>
              </a:rPr>
              <a:t>  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latin typeface="Rockwell"/>
              </a:rPr>
              <a:t>                 </a:t>
            </a:r>
            <a:endParaRPr lang="en-US" sz="2000" dirty="0"/>
          </a:p>
          <a:p>
            <a:r>
              <a:rPr lang="en-US" sz="2000" dirty="0">
                <a:latin typeface="Rockwell"/>
              </a:rPr>
              <a:t>Career Counselor Corner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  <a:hlinkClick r:id="rId5"/>
              </a:rPr>
              <a:t>https://www.mynavyhr.navy.mil/Career-Management/Career-Counseling/Resources/</a:t>
            </a:r>
            <a:endParaRPr lang="en-US" sz="2000" dirty="0">
              <a:latin typeface="Rockwell"/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latin typeface="Rockwell"/>
              </a:rPr>
              <a:t>Military OneSource  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 descr="C:\Users\Rhea.Dias\Desktop\MilSuite.png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865" y="2750700"/>
            <a:ext cx="820237" cy="886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635" y="5019501"/>
            <a:ext cx="921145" cy="92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4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891" y="426088"/>
            <a:ext cx="5630834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Resources &amp; Links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Cont</a:t>
            </a:r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16891" y="1560581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latin typeface="Rockwell"/>
              </a:rPr>
              <a:t>BUPERS Online – Web Enabled Record Review (WERR), PRIMS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  <a:hlinkClick r:id="rId3"/>
              </a:rPr>
              <a:t>https://www.bol.navy.mil</a:t>
            </a:r>
            <a:endParaRPr lang="en-US" sz="2000" dirty="0">
              <a:latin typeface="Rockwell"/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latin typeface="Rockwell"/>
              </a:rPr>
              <a:t>My Navy Portal – Navy E-learning, Electronic Training Jacket, many useful links.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  <a:hlinkClick r:id="rId4"/>
              </a:rPr>
              <a:t>https://www.mnp.navy.mil/group/mnpmain/home</a:t>
            </a:r>
            <a:endParaRPr lang="en-US" sz="2000" dirty="0">
              <a:latin typeface="Rockwell"/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>
                <a:latin typeface="Rockwell"/>
              </a:rPr>
              <a:t>Electronic Service Record (ESR)</a:t>
            </a:r>
          </a:p>
          <a:p>
            <a:pPr marL="0" indent="0">
              <a:buNone/>
            </a:pPr>
            <a:r>
              <a:rPr lang="en-US" sz="2000" dirty="0">
                <a:latin typeface="Rockwell"/>
                <a:hlinkClick r:id="rId5"/>
              </a:rPr>
              <a:t>https://nsips.nmci.navy.mil</a:t>
            </a:r>
            <a:endParaRPr lang="en-US" sz="2000" dirty="0">
              <a:latin typeface="Rockwell"/>
            </a:endParaRP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3275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173" y="231313"/>
            <a:ext cx="5630834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Resources &amp; Links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Cont</a:t>
            </a:r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1381" y="1736416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solidFill>
                  <a:srgbClr val="FFFEF9"/>
                </a:solidFill>
                <a:latin typeface="Rockwell"/>
              </a:rPr>
              <a:t>My Navy Assignment </a:t>
            </a:r>
            <a:endParaRPr lang="en-US" sz="2000">
              <a:solidFill>
                <a:srgbClr val="FFFEF9"/>
              </a:solidFill>
            </a:endParaRPr>
          </a:p>
          <a:p>
            <a:pPr marL="0" lvl="0" indent="0">
              <a:buNone/>
            </a:pPr>
            <a:r>
              <a:rPr lang="en-US" sz="2000">
                <a:solidFill>
                  <a:srgbClr val="FFFEF9"/>
                </a:solidFill>
                <a:latin typeface="Rockwell"/>
                <a:hlinkClick r:id="rId3"/>
              </a:rPr>
              <a:t>https://mynavyassignment.navy.mil</a:t>
            </a:r>
            <a:endParaRPr lang="en-US" sz="2000">
              <a:solidFill>
                <a:srgbClr val="FFFEF9"/>
              </a:solidFill>
              <a:latin typeface="Rockwell"/>
            </a:endParaRPr>
          </a:p>
          <a:p>
            <a:pPr marL="0" lvl="0" indent="0">
              <a:buNone/>
            </a:pPr>
            <a:endParaRPr lang="en-US" sz="2000">
              <a:solidFill>
                <a:srgbClr val="FFFEF9"/>
              </a:solidFill>
            </a:endParaRPr>
          </a:p>
          <a:p>
            <a:pPr lvl="0"/>
            <a:r>
              <a:rPr lang="en-US" sz="2000">
                <a:solidFill>
                  <a:srgbClr val="FFFEF9"/>
                </a:solidFill>
                <a:latin typeface="Rockwell"/>
              </a:rPr>
              <a:t>My Navy HR</a:t>
            </a:r>
          </a:p>
          <a:p>
            <a:pPr marL="0" lvl="0" indent="0">
              <a:buNone/>
            </a:pPr>
            <a:r>
              <a:rPr lang="en-US" sz="2000">
                <a:solidFill>
                  <a:srgbClr val="FFFEF9"/>
                </a:solidFill>
                <a:latin typeface="Rockwell"/>
                <a:hlinkClick r:id="rId4"/>
              </a:rPr>
              <a:t>https://www.mynavyhr.navy.mil</a:t>
            </a:r>
            <a:endParaRPr lang="en-US" sz="2000">
              <a:solidFill>
                <a:srgbClr val="FFFEF9"/>
              </a:solidFill>
              <a:latin typeface="Rockwell"/>
            </a:endParaRPr>
          </a:p>
          <a:p>
            <a:pPr marL="0" indent="0">
              <a:buNone/>
            </a:pPr>
            <a:r>
              <a:rPr lang="en-US" sz="2000">
                <a:solidFill>
                  <a:srgbClr val="FFFEF9"/>
                </a:solidFill>
                <a:latin typeface="Rockwell"/>
              </a:rPr>
              <a:t>  </a:t>
            </a:r>
            <a:endParaRPr lang="en-US" sz="2000">
              <a:solidFill>
                <a:srgbClr val="FFFEF9"/>
              </a:solidFill>
            </a:endParaRPr>
          </a:p>
          <a:p>
            <a:pPr lvl="0"/>
            <a:r>
              <a:rPr lang="en-US" sz="2000">
                <a:solidFill>
                  <a:srgbClr val="FFFEF9"/>
                </a:solidFill>
                <a:latin typeface="Rockwell"/>
              </a:rPr>
              <a:t>Learning and Development Roadmap (LaDR)</a:t>
            </a:r>
          </a:p>
          <a:p>
            <a:pPr marL="0" lvl="0" indent="0">
              <a:buNone/>
            </a:pPr>
            <a:r>
              <a:rPr lang="en-US" sz="2000">
                <a:solidFill>
                  <a:srgbClr val="FFFEF9"/>
                </a:solidFill>
                <a:latin typeface="Rockwell"/>
                <a:hlinkClick r:id="rId5"/>
              </a:rPr>
              <a:t>https://www.cool.osd.mil/usn/resources_and_links/index.html?UnderstandingYourLadr</a:t>
            </a:r>
            <a:endParaRPr lang="en-US" sz="2000">
              <a:solidFill>
                <a:srgbClr val="FFFEF9"/>
              </a:solidFill>
              <a:latin typeface="Rockwell"/>
            </a:endParaRPr>
          </a:p>
          <a:p>
            <a:pPr marL="0" lvl="0" indent="0">
              <a:buNone/>
            </a:pPr>
            <a:endParaRPr lang="en-US" sz="2000">
              <a:solidFill>
                <a:srgbClr val="FFFEF9"/>
              </a:solidFill>
            </a:endParaRPr>
          </a:p>
          <a:p>
            <a:endParaRPr lang="en-US" sz="2000"/>
          </a:p>
        </p:txBody>
      </p:sp>
      <p:pic>
        <p:nvPicPr>
          <p:cNvPr id="7" name="Picture 6" descr="cid:d3854c13-44f7-4213-b21f-130c13694175@NAMP111.PROD.OUTLOOK.COM"/>
          <p:cNvPicPr/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268" y="2768286"/>
            <a:ext cx="1127125" cy="1101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737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Useful Apps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6" y="1766094"/>
            <a:ext cx="1143000" cy="120967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550" y="1766093"/>
            <a:ext cx="1158875" cy="120967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69" y="1766093"/>
            <a:ext cx="1249362" cy="120967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62" y="3873498"/>
            <a:ext cx="1104900" cy="117729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100" y="1766093"/>
            <a:ext cx="1143000" cy="1295400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768" y="3868657"/>
            <a:ext cx="1202532" cy="123634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956" y="3819285"/>
            <a:ext cx="1104900" cy="128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5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0327-B14B-1486-EB50-007CF53C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24" y="220162"/>
            <a:ext cx="5630834" cy="13255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Rockwell"/>
              </a:rPr>
              <a:t>Summary and Review 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1E6A2-87DD-81F3-F941-E1B44561A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324" y="1714113"/>
            <a:ext cx="7886700" cy="4101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Rockwell"/>
              </a:rPr>
              <a:t>Resources and Links</a:t>
            </a:r>
          </a:p>
          <a:p>
            <a:pPr marL="0" indent="0">
              <a:buNone/>
            </a:pPr>
            <a:endParaRPr lang="en-US" sz="2400" dirty="0">
              <a:latin typeface="Rockwell"/>
            </a:endParaRPr>
          </a:p>
          <a:p>
            <a:r>
              <a:rPr lang="en-US" sz="2400" dirty="0">
                <a:latin typeface="Rockwell"/>
              </a:rPr>
              <a:t>Useful Apps</a:t>
            </a:r>
          </a:p>
          <a:p>
            <a:pPr marL="0" indent="0">
              <a:buNone/>
            </a:pPr>
            <a:endParaRPr lang="en-US" sz="2400" dirty="0">
              <a:latin typeface="Rockwell"/>
            </a:endParaRPr>
          </a:p>
          <a:p>
            <a:r>
              <a:rPr lang="en-US" sz="2400" dirty="0">
                <a:latin typeface="Rockwell"/>
              </a:rPr>
              <a:t>FTSW Pamphlet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latin typeface="Rockwell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11732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34" y="1641707"/>
            <a:ext cx="8363415" cy="4100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What website is a coverage for all items submitted to the Navy for review or processing? </a:t>
            </a:r>
          </a:p>
          <a:p>
            <a:r>
              <a:rPr lang="en-US" sz="2400" dirty="0">
                <a:latin typeface="Rockwell"/>
              </a:rPr>
              <a:t>What website can you use to receive free counseling i.e., mental assistance or financial guidance? </a:t>
            </a:r>
            <a:endParaRPr lang="en-US" sz="2400" dirty="0"/>
          </a:p>
          <a:p>
            <a:r>
              <a:rPr lang="en-US" sz="2400" dirty="0"/>
              <a:t>What website can be used to review your contract that was signed in MEPS and/ or bootcamp? </a:t>
            </a:r>
          </a:p>
          <a:p>
            <a:r>
              <a:rPr lang="en-US" sz="2400" dirty="0"/>
              <a:t>What is the website used to apply for your next set of orders once eligible? </a:t>
            </a:r>
          </a:p>
          <a:p>
            <a:r>
              <a:rPr lang="en-US" sz="2400" dirty="0"/>
              <a:t>What are the courses required to be taken for eligibility for the next paygrade E5-E6?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12234" y="319072"/>
            <a:ext cx="5720576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4200" dirty="0">
                <a:solidFill>
                  <a:srgbClr val="E8B010"/>
                </a:solidFill>
                <a:latin typeface="Rockwell" panose="02060603020205020403" pitchFamily="18" charset="0"/>
              </a:rPr>
              <a:t>Knowledge Check</a:t>
            </a:r>
          </a:p>
        </p:txBody>
      </p:sp>
    </p:spTree>
    <p:extLst>
      <p:ext uri="{BB962C8B-B14F-4D97-AF65-F5344CB8AC3E}">
        <p14:creationId xmlns:p14="http://schemas.microsoft.com/office/powerpoint/2010/main" val="680004417"/>
      </p:ext>
    </p:extLst>
  </p:cSld>
  <p:clrMapOvr>
    <a:masterClrMapping/>
  </p:clrMapOvr>
</p:sld>
</file>

<file path=ppt/theme/theme1.xml><?xml version="1.0" encoding="utf-8"?>
<a:theme xmlns:a="http://schemas.openxmlformats.org/drawingml/2006/main" name="fbts2">
  <a:themeElements>
    <a:clrScheme name="Custom 2">
      <a:dk1>
        <a:srgbClr val="E8B010"/>
      </a:dk1>
      <a:lt1>
        <a:srgbClr val="022A3A"/>
      </a:lt1>
      <a:dk2>
        <a:srgbClr val="E8B010"/>
      </a:dk2>
      <a:lt2>
        <a:srgbClr val="FFFEF9"/>
      </a:lt2>
      <a:accent1>
        <a:srgbClr val="000000"/>
      </a:accent1>
      <a:accent2>
        <a:srgbClr val="C6CCD0"/>
      </a:accent2>
      <a:accent3>
        <a:srgbClr val="FFFEF9"/>
      </a:accent3>
      <a:accent4>
        <a:srgbClr val="E8B010"/>
      </a:accent4>
      <a:accent5>
        <a:srgbClr val="0076A9"/>
      </a:accent5>
      <a:accent6>
        <a:srgbClr val="022A3A"/>
      </a:accent6>
      <a:hlink>
        <a:srgbClr val="0076A9"/>
      </a:hlink>
      <a:folHlink>
        <a:srgbClr val="0076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s2" id="{61249A60-6EF2-405B-9A8F-25E36BAE43AD}" vid="{0779729B-0038-4331-8F4E-695AD654B0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255B2E60AA534F8A31657A2F83B2E5" ma:contentTypeVersion="5" ma:contentTypeDescription="Create a new document." ma:contentTypeScope="" ma:versionID="9f1d7f3fcfa8ed0f840286d8c5654046">
  <xsd:schema xmlns:xsd="http://www.w3.org/2001/XMLSchema" xmlns:xs="http://www.w3.org/2001/XMLSchema" xmlns:p="http://schemas.microsoft.com/office/2006/metadata/properties" xmlns:ns2="988957f4-c619-44e7-9ffa-1e7677450ad0" targetNamespace="http://schemas.microsoft.com/office/2006/metadata/properties" ma:root="true" ma:fieldsID="943c4ece67a961319a9909cdbd46ca8e" ns2:_="">
    <xsd:import namespace="988957f4-c619-44e7-9ffa-1e7677450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Review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957f4-c619-44e7-9ffa-1e7677450a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Reviewedby" ma:index="12" nillable="true" ma:displayName="Reviewed by" ma:format="Dropdown" ma:internalName="Reviewedb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by xmlns="988957f4-c619-44e7-9ffa-1e7677450ad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E598E9-191F-4ABD-A86E-255E304FF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8957f4-c619-44e7-9ffa-1e7677450a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9B435B-F815-46E8-A9E5-1F17A2E6EA8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988957f4-c619-44e7-9ffa-1e7677450ad0"/>
  </ds:schemaRefs>
</ds:datastoreItem>
</file>

<file path=customXml/itemProps3.xml><?xml version="1.0" encoding="utf-8"?>
<ds:datastoreItem xmlns:ds="http://schemas.openxmlformats.org/officeDocument/2006/customXml" ds:itemID="{CA3078E0-6EC0-415D-A6E1-D5D9418650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524</Words>
  <Application>Microsoft Office PowerPoint</Application>
  <PresentationFormat>On-screen Show (4:3)</PresentationFormat>
  <Paragraphs>87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fbts2</vt:lpstr>
      <vt:lpstr>First Term Success Workshop</vt:lpstr>
      <vt:lpstr>Enabling Objectives</vt:lpstr>
      <vt:lpstr>Resources &amp; Links</vt:lpstr>
      <vt:lpstr>Resources &amp; Links  Cont…</vt:lpstr>
      <vt:lpstr>Resources &amp; Links  Cont…</vt:lpstr>
      <vt:lpstr>Useful Apps</vt:lpstr>
      <vt:lpstr>Summary and Review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Harshbarger</dc:creator>
  <cp:lastModifiedBy>Fahey, Sara J PO1 USN COMPACFLT (USA)</cp:lastModifiedBy>
  <cp:revision>40</cp:revision>
  <dcterms:created xsi:type="dcterms:W3CDTF">2019-02-21T05:43:23Z</dcterms:created>
  <dcterms:modified xsi:type="dcterms:W3CDTF">2024-08-27T16:56:06Z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0x01010038255B2E60AA534F8A31657A2F83B2E5</vt:lpwstr>
  </property>
  <property fmtid="{D5CDD505-2E9C-101B-9397-08002B2CF9AE}" pid="3" name="Order">
    <vt:r8>94900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